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3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8" r:id="rId8"/>
    <p:sldId id="269" r:id="rId9"/>
    <p:sldId id="270" r:id="rId10"/>
    <p:sldId id="264" r:id="rId11"/>
    <p:sldId id="260" r:id="rId12"/>
    <p:sldId id="266" r:id="rId13"/>
    <p:sldId id="271" r:id="rId14"/>
    <p:sldId id="267" r:id="rId15"/>
    <p:sldId id="26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107"/>
    <p:restoredTop sz="96255"/>
  </p:normalViewPr>
  <p:slideViewPr>
    <p:cSldViewPr snapToGrid="0">
      <p:cViewPr varScale="1">
        <p:scale>
          <a:sx n="110" d="100"/>
          <a:sy n="110" d="100"/>
        </p:scale>
        <p:origin x="18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205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740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5327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41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598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15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769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085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22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577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79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127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927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5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255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92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577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95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mpetitions/walmart-recruiting-store-sales-forecasting/data" TargetMode="Externa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6DA26-C521-3544-47C4-F039703975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Walmart sales forecasting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3BE82D-A938-2AD2-A651-EF8A5036A7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Rahul Singh</a:t>
            </a:r>
          </a:p>
        </p:txBody>
      </p:sp>
    </p:spTree>
    <p:extLst>
      <p:ext uri="{BB962C8B-B14F-4D97-AF65-F5344CB8AC3E}">
        <p14:creationId xmlns:p14="http://schemas.microsoft.com/office/powerpoint/2010/main" val="2041353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34EA2-7F1F-F58A-5E5B-8334A4A8E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CCA6A-70A7-6CE8-43AD-AC9E926D5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3715473"/>
            <a:ext cx="6074681" cy="2075727"/>
          </a:xfrm>
        </p:spPr>
        <p:txBody>
          <a:bodyPr>
            <a:normAutofit/>
          </a:bodyPr>
          <a:lstStyle/>
          <a:p>
            <a:r>
              <a:rPr lang="en-US" dirty="0"/>
              <a:t>Pdq value = 1,0,2 OBTAIN FROM THE GRAPHS </a:t>
            </a:r>
          </a:p>
          <a:p>
            <a:r>
              <a:rPr lang="en-US" dirty="0"/>
              <a:t>DICKEY FULLER TEST </a:t>
            </a:r>
            <a:r>
              <a:rPr lang="en-US" dirty="0">
                <a:sym typeface="Wingdings" pitchFamily="2" charset="2"/>
              </a:rPr>
              <a:t> P-VALUE &lt; 0.05</a:t>
            </a:r>
          </a:p>
          <a:p>
            <a:r>
              <a:rPr lang="en-US" dirty="0">
                <a:sym typeface="Wingdings" pitchFamily="2" charset="2"/>
              </a:rPr>
              <a:t>DATA IS STATIONARY</a:t>
            </a:r>
            <a:endParaRPr lang="en-US" dirty="0"/>
          </a:p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E212D96-45B1-9FF8-DAC7-16A89C81D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09" y="1943100"/>
            <a:ext cx="43561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E7102EDC-703B-A296-306F-3F3AD2B07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456" y="1669889"/>
            <a:ext cx="50673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799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79377-E946-F063-826C-19A910E3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CE908-0143-D1DD-5255-B6D8508FC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658" y="1922228"/>
            <a:ext cx="9905999" cy="3541714"/>
          </a:xfrm>
        </p:spPr>
        <p:txBody>
          <a:bodyPr/>
          <a:lstStyle/>
          <a:p>
            <a:r>
              <a:rPr lang="en-US" dirty="0"/>
              <a:t>Goals: create a ML model and FORECAST NEXT 6 MONTHS SALES.</a:t>
            </a:r>
          </a:p>
          <a:p>
            <a:r>
              <a:rPr lang="en-US" dirty="0"/>
              <a:t>CROSS VALIDATION for hyper tuning the model with parameters to get adequate results.</a:t>
            </a:r>
          </a:p>
          <a:p>
            <a:r>
              <a:rPr lang="en-US" dirty="0"/>
              <a:t>Model training/testing with 70/30 split.</a:t>
            </a:r>
          </a:p>
        </p:txBody>
      </p:sp>
    </p:spTree>
    <p:extLst>
      <p:ext uri="{BB962C8B-B14F-4D97-AF65-F5344CB8AC3E}">
        <p14:creationId xmlns:p14="http://schemas.microsoft.com/office/powerpoint/2010/main" val="1402521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1F5B-66F2-E748-5742-DB9D12537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tuning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FE944A-A7CD-7C00-1558-9305C712A60A}"/>
              </a:ext>
            </a:extLst>
          </p:cNvPr>
          <p:cNvSpPr txBox="1"/>
          <p:nvPr/>
        </p:nvSpPr>
        <p:spPr>
          <a:xfrm>
            <a:off x="1862255" y="5486399"/>
            <a:ext cx="9185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AIMING FOR A LOWEST MAPE OUTCOME WITH PDQ VALUES TO FIT A BEST MODEL.</a:t>
            </a:r>
          </a:p>
          <a:p>
            <a:r>
              <a:rPr lang="en-US" dirty="0"/>
              <a:t>PDQ = 2,1,1</a:t>
            </a:r>
          </a:p>
          <a:p>
            <a:r>
              <a:rPr lang="en-US" dirty="0"/>
              <a:t>PDQSEASONAL = 0,0,2,12</a:t>
            </a:r>
          </a:p>
          <a:p>
            <a:r>
              <a:rPr lang="en-US" dirty="0"/>
              <a:t>THIS GIVES US A LOWEST PERCENT ERROR FROM OUR ACTUAL DATA VALUES.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E640D78-2A24-737C-5C28-317C36EF80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512" y="1822953"/>
            <a:ext cx="4773488" cy="342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33A0133-A6F3-22E9-E1F7-034C34AC7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1" y="1727199"/>
            <a:ext cx="3581400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376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41C47-0593-0795-A864-9D991C56F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SARIMAX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BDD80D-423A-8D2E-D868-E407CAEF3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250" y="1887407"/>
            <a:ext cx="8699500" cy="2755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F11B37-3B20-B6F1-C78F-FF468DB4C650}"/>
              </a:ext>
            </a:extLst>
          </p:cNvPr>
          <p:cNvSpPr txBox="1"/>
          <p:nvPr/>
        </p:nvSpPr>
        <p:spPr>
          <a:xfrm>
            <a:off x="1746250" y="5139159"/>
            <a:ext cx="8057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 THE BEST PDQ VALUES RUN THE MODEL AND SAVE IT AS BEST MODEL TO FIT AND FORECAST OUR NEXT MONTH SALES.</a:t>
            </a:r>
          </a:p>
        </p:txBody>
      </p:sp>
    </p:spTree>
    <p:extLst>
      <p:ext uri="{BB962C8B-B14F-4D97-AF65-F5344CB8AC3E}">
        <p14:creationId xmlns:p14="http://schemas.microsoft.com/office/powerpoint/2010/main" val="733247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41C47-0593-0795-A864-9D991C56F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SARIMAX MODEL RESULTS</a:t>
            </a: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0E499ED2-2B0B-D5D8-81E2-2674DD35EC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528" y="1670277"/>
            <a:ext cx="6672944" cy="456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574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F9D0-C158-404D-64B5-034CFFF98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Conclusion/improvements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9B769-5A2D-D0B2-AD30-2B9AA56CD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future improvements we can test with a logistic regression or RANDOM FOREST to compare for the best model in production.</a:t>
            </a:r>
          </a:p>
          <a:p>
            <a:r>
              <a:rPr lang="en-US" dirty="0"/>
              <a:t>Model has room for improvement with data enrichment and different type of ML model to be used.</a:t>
            </a:r>
          </a:p>
          <a:p>
            <a:r>
              <a:rPr lang="en-US" dirty="0"/>
              <a:t>This model can help </a:t>
            </a:r>
            <a:r>
              <a:rPr lang="en-US"/>
              <a:t>companies DRIVE SALES AND REVENUE BY PROJECTING IF THERE ARE ANY SHORTCOMING FOR THE YEAR.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31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5C538-2C42-733D-0861-FD25C02F7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Problem/project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AB9CA-87E5-813D-6816-4C38C9D84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problem is companies’ need sales forecasting to predict any low-income months and have market strategy to keep record sales. This can help marketing department with strategic insights and strategy.</a:t>
            </a:r>
          </a:p>
          <a:p>
            <a:endParaRPr lang="en-US" dirty="0"/>
          </a:p>
          <a:p>
            <a:r>
              <a:rPr lang="en-US" dirty="0"/>
              <a:t>Goal: Create a model that can capture sales forecast for up to 6 months.  </a:t>
            </a:r>
          </a:p>
        </p:txBody>
      </p:sp>
    </p:spTree>
    <p:extLst>
      <p:ext uri="{BB962C8B-B14F-4D97-AF65-F5344CB8AC3E}">
        <p14:creationId xmlns:p14="http://schemas.microsoft.com/office/powerpoint/2010/main" val="4007994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6A837-3D3E-F5F6-C5FB-14214DD0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6F8B6-1DB2-A4D2-6426-174125A0F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source: Kaggle</a:t>
            </a:r>
          </a:p>
          <a:p>
            <a:r>
              <a:rPr lang="en-US" u="sng" dirty="0">
                <a:hlinkClick r:id="rId2"/>
              </a:rPr>
              <a:t>https://www.kaggle.com/competitions/walmart-recruiting-store-sales-forecasting/data</a:t>
            </a:r>
            <a:endParaRPr lang="en-US" u="sng" dirty="0"/>
          </a:p>
          <a:p>
            <a:r>
              <a:rPr lang="en-US" dirty="0"/>
              <a:t>Data is parsed into the notebook, cleaned and joined to utilize on big data.</a:t>
            </a:r>
          </a:p>
          <a:p>
            <a:r>
              <a:rPr lang="en-US" dirty="0"/>
              <a:t>This involved restructuring our data to combine all 3 data frames and drop any unnecessary dataset.</a:t>
            </a:r>
          </a:p>
        </p:txBody>
      </p:sp>
    </p:spTree>
    <p:extLst>
      <p:ext uri="{BB962C8B-B14F-4D97-AF65-F5344CB8AC3E}">
        <p14:creationId xmlns:p14="http://schemas.microsoft.com/office/powerpoint/2010/main" val="1297159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B1BB-DA36-2C7E-9746-89839714F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DF217-E032-CF55-3F84-DDAD506D8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What's the store with highest?</a:t>
            </a:r>
          </a:p>
          <a:p>
            <a:r>
              <a:rPr lang="en-US" dirty="0"/>
              <a:t>Does holiday, temperature, fuel prices and markdown affect weekly sales?</a:t>
            </a:r>
          </a:p>
          <a:p>
            <a:r>
              <a:rPr lang="en-US" dirty="0"/>
              <a:t>What’s the projected sales outcome for next few months?</a:t>
            </a:r>
          </a:p>
        </p:txBody>
      </p:sp>
    </p:spTree>
    <p:extLst>
      <p:ext uri="{BB962C8B-B14F-4D97-AF65-F5344CB8AC3E}">
        <p14:creationId xmlns:p14="http://schemas.microsoft.com/office/powerpoint/2010/main" val="2175743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AD51-3116-A8C8-A27D-5C2447D9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Insights: </a:t>
            </a:r>
            <a:r>
              <a:rPr lang="en-US" dirty="0" err="1"/>
              <a:t>weekly_sales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C712D6-2F9F-88C8-C329-E5D3965EB298}"/>
              </a:ext>
            </a:extLst>
          </p:cNvPr>
          <p:cNvSpPr txBox="1"/>
          <p:nvPr/>
        </p:nvSpPr>
        <p:spPr>
          <a:xfrm>
            <a:off x="1156732" y="5620871"/>
            <a:ext cx="990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high performing store : End of each year we see a huge spike in sales [holiday sales]</a:t>
            </a:r>
          </a:p>
          <a:p>
            <a:r>
              <a:rPr lang="en-US" dirty="0"/>
              <a:t>Top 5 low preforming store : no seasonality but gradual increase till the end of the year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A936700-A355-3198-500D-DF67C435A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80" y="1752989"/>
            <a:ext cx="5484445" cy="324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88B360-7921-59B8-1180-C4B9B6114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556" y="1862928"/>
            <a:ext cx="5241001" cy="313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215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33332-8CE5-144F-F8C4-ABEAC456B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Insight: Store 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914BCD-A645-DBEB-8509-CBDD0F893224}"/>
              </a:ext>
            </a:extLst>
          </p:cNvPr>
          <p:cNvSpPr txBox="1"/>
          <p:nvPr/>
        </p:nvSpPr>
        <p:spPr>
          <a:xfrm>
            <a:off x="887506" y="5772944"/>
            <a:ext cx="10327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stores have the highest sales with given mean and range, followed by B and C type of stores. Another key insight was store type C had the lowest sales, that needs to be further investigated.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AE2F71-7B52-92ED-D3F2-7B16C15361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427" y="2008148"/>
            <a:ext cx="4871497" cy="342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452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33332-8CE5-144F-F8C4-ABEAC456B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Insight: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914BCD-A645-DBEB-8509-CBDD0F893224}"/>
              </a:ext>
            </a:extLst>
          </p:cNvPr>
          <p:cNvSpPr txBox="1"/>
          <p:nvPr/>
        </p:nvSpPr>
        <p:spPr>
          <a:xfrm>
            <a:off x="913775" y="5448853"/>
            <a:ext cx="10327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Markdown on products didn’t start until the beginning of 2012. This could be some economical step to help drive sales up or some global issue.</a:t>
            </a:r>
          </a:p>
          <a:p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BF54A86-00AF-6959-536A-B01AC927B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1917700"/>
            <a:ext cx="56769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053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33332-8CE5-144F-F8C4-ABEAC456B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Insight: fuel price &amp; temperature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914BCD-A645-DBEB-8509-CBDD0F893224}"/>
              </a:ext>
            </a:extLst>
          </p:cNvPr>
          <p:cNvSpPr txBox="1"/>
          <p:nvPr/>
        </p:nvSpPr>
        <p:spPr>
          <a:xfrm>
            <a:off x="913775" y="5327146"/>
            <a:ext cx="10327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Fuel prices increase overtime, and this could have an impact on sales, and it constrains the consumer from visiting the store as pricing increases. </a:t>
            </a:r>
          </a:p>
          <a:p>
            <a:r>
              <a:rPr lang="en-US" dirty="0"/>
              <a:t>Same logic can be applied towards temperature months with high temperature sales will be low as its less likely for consumers to shop at stores.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694F73D-6015-0600-9715-B3034021AE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60" y="1834529"/>
            <a:ext cx="5503894" cy="307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6037B3D-85BB-6695-142F-C4E100E67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669" y="1961064"/>
            <a:ext cx="5244161" cy="272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904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33332-8CE5-144F-F8C4-ABEAC456B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Insight: Correlation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914BCD-A645-DBEB-8509-CBDD0F893224}"/>
              </a:ext>
            </a:extLst>
          </p:cNvPr>
          <p:cNvSpPr txBox="1"/>
          <p:nvPr/>
        </p:nvSpPr>
        <p:spPr>
          <a:xfrm>
            <a:off x="913775" y="5327146"/>
            <a:ext cx="10327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 The top positive correlations were size , debt and markdown compared to </a:t>
            </a:r>
            <a:r>
              <a:rPr lang="en-US" dirty="0" err="1"/>
              <a:t>weekly_sales</a:t>
            </a:r>
            <a:r>
              <a:rPr lang="en-US" dirty="0"/>
              <a:t>. These will need further investigation.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CB99DBE-67ED-B07A-A7A7-AB0480605E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331" y="1716881"/>
            <a:ext cx="3946831" cy="342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493591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{5C76D54B-5981-9D40-8AFE-09D02CA60E26}tf10001073</Template>
  <TotalTime>186</TotalTime>
  <Words>531</Words>
  <Application>Microsoft Macintosh PowerPoint</Application>
  <PresentationFormat>Widescreen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Tw Cen MT</vt:lpstr>
      <vt:lpstr>Droplet</vt:lpstr>
      <vt:lpstr>Walmart sales forecasting model</vt:lpstr>
      <vt:lpstr>Problem/project goal</vt:lpstr>
      <vt:lpstr>Data wrangling</vt:lpstr>
      <vt:lpstr>eda</vt:lpstr>
      <vt:lpstr>Insights: weekly_sales</vt:lpstr>
      <vt:lpstr>Insight: Store type</vt:lpstr>
      <vt:lpstr>Insight: Markdown</vt:lpstr>
      <vt:lpstr>Insight: fuel price &amp; temperature</vt:lpstr>
      <vt:lpstr>Insight: Correlation matrix</vt:lpstr>
      <vt:lpstr>Pre-processing</vt:lpstr>
      <vt:lpstr>modeling</vt:lpstr>
      <vt:lpstr>Hyper tuning model</vt:lpstr>
      <vt:lpstr>SARIMAX MODEL</vt:lpstr>
      <vt:lpstr>SARIMAX MODEL RESULTS</vt:lpstr>
      <vt:lpstr>Conclusion/improvements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Analytics Ecommerce Prediction model</dc:title>
  <dc:creator>Rahul Singh</dc:creator>
  <cp:lastModifiedBy>Rahul Singh</cp:lastModifiedBy>
  <cp:revision>4</cp:revision>
  <dcterms:created xsi:type="dcterms:W3CDTF">2022-07-31T22:37:59Z</dcterms:created>
  <dcterms:modified xsi:type="dcterms:W3CDTF">2022-08-11T19:41:47Z</dcterms:modified>
</cp:coreProperties>
</file>